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FF"/>
    <a:srgbClr val="43C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65A45-5C66-4D0C-8F73-C334B1882798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27B41-6727-49EB-854C-5817AB91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1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6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7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9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2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1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1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9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5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9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6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296DA-5E0A-4FC4-86FC-E38A5E6322D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8766A-0712-40F6-96C6-8769342D5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3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47700" y="2209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u="sng" dirty="0">
                <a:latin typeface="Bernard MT Condensed" panose="02050806060905020404" pitchFamily="18" charset="0"/>
              </a:rPr>
              <a:t>P</a:t>
            </a:r>
            <a:r>
              <a:rPr lang="en-US" sz="6600" u="sng" dirty="0" smtClean="0">
                <a:latin typeface="Bernard MT Condensed" panose="02050806060905020404" pitchFamily="18" charset="0"/>
              </a:rPr>
              <a:t>oppy</a:t>
            </a:r>
            <a:r>
              <a:rPr lang="en-US" sz="6600" dirty="0" smtClean="0">
                <a:latin typeface="Bernard MT Condensed" panose="02050806060905020404" pitchFamily="18" charset="0"/>
              </a:rPr>
              <a:t> by </a:t>
            </a:r>
            <a:r>
              <a:rPr lang="en-US" sz="6600" dirty="0" err="1" smtClean="0">
                <a:latin typeface="Bernard MT Condensed" panose="02050806060905020404" pitchFamily="18" charset="0"/>
              </a:rPr>
              <a:t>Avi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249001"/>
            <a:ext cx="6400800" cy="1752600"/>
          </a:xfrm>
        </p:spPr>
        <p:txBody>
          <a:bodyPr/>
          <a:lstStyle/>
          <a:p>
            <a:r>
              <a:rPr lang="en-US" dirty="0" err="1" smtClean="0">
                <a:latin typeface="Bernard MT Condensed" panose="02050806060905020404" pitchFamily="18" charset="0"/>
              </a:rPr>
              <a:t>Powerpoint</a:t>
            </a:r>
            <a:r>
              <a:rPr lang="en-US" dirty="0" smtClean="0">
                <a:latin typeface="Bernard MT Condensed" panose="02050806060905020404" pitchFamily="18" charset="0"/>
              </a:rPr>
              <a:t> by: Ana </a:t>
            </a:r>
            <a:r>
              <a:rPr lang="en-US" dirty="0" err="1" smtClean="0">
                <a:latin typeface="Bernard MT Condensed" panose="02050806060905020404" pitchFamily="18" charset="0"/>
              </a:rPr>
              <a:t>Lazardi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914400"/>
            <a:ext cx="2209800" cy="329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7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93472" y="381000"/>
            <a:ext cx="2590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66"/>
                </a:solidFill>
                <a:latin typeface="Bernard MT Condensed" panose="02050806060905020404" pitchFamily="18" charset="0"/>
              </a:rPr>
              <a:t>Plot Line</a:t>
            </a:r>
            <a:endParaRPr lang="en-US" sz="5400" dirty="0">
              <a:solidFill>
                <a:srgbClr val="FF0066"/>
              </a:solidFill>
              <a:latin typeface="Bernard MT Condensed" panose="020508060609050204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14400" y="1905000"/>
            <a:ext cx="3574471" cy="381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88871" y="1905000"/>
            <a:ext cx="1835729" cy="2514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24600" y="4419600"/>
            <a:ext cx="1981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6972" y="4724401"/>
            <a:ext cx="467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9266" y="5715000"/>
            <a:ext cx="122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Exposition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8715548">
            <a:off x="2213547" y="3721547"/>
            <a:ext cx="1287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Rising Action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3154722">
            <a:off x="4006263" y="330795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Falling Action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7200" y="1369046"/>
            <a:ext cx="3497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Climax</a:t>
            </a:r>
            <a:r>
              <a:rPr lang="en-US" dirty="0" smtClean="0"/>
              <a:t>: Poppy and Mr. </a:t>
            </a:r>
            <a:r>
              <a:rPr lang="en-US" dirty="0" err="1" smtClean="0"/>
              <a:t>Ocax</a:t>
            </a:r>
            <a:r>
              <a:rPr lang="en-US" dirty="0" smtClean="0"/>
              <a:t> battle. </a:t>
            </a:r>
          </a:p>
          <a:p>
            <a:r>
              <a:rPr lang="en-US" dirty="0"/>
              <a:t> </a:t>
            </a:r>
            <a:r>
              <a:rPr lang="en-US" dirty="0" smtClean="0"/>
              <a:t>             Mr. </a:t>
            </a:r>
            <a:r>
              <a:rPr lang="en-US" dirty="0" err="1" smtClean="0"/>
              <a:t>Ocax</a:t>
            </a:r>
            <a:r>
              <a:rPr lang="en-US" dirty="0" smtClean="0"/>
              <a:t> dies.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95983" y="452112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Resolution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5976050"/>
            <a:ext cx="3887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Poppy and Ragweed go to Bannock Hill.</a:t>
            </a:r>
          </a:p>
          <a:p>
            <a:r>
              <a:rPr lang="en-US" dirty="0" smtClean="0"/>
              <a:t>They get caught by Mr. </a:t>
            </a:r>
            <a:r>
              <a:rPr lang="en-US" dirty="0" err="1" smtClean="0"/>
              <a:t>Ocax</a:t>
            </a:r>
            <a:r>
              <a:rPr lang="en-US" dirty="0" smtClean="0"/>
              <a:t> and Ragweed dies.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15268" y="4224264"/>
            <a:ext cx="5316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28" name="TextBox 27"/>
          <p:cNvSpPr txBox="1"/>
          <p:nvPr/>
        </p:nvSpPr>
        <p:spPr>
          <a:xfrm>
            <a:off x="89175" y="4705786"/>
            <a:ext cx="1661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Poppy </a:t>
            </a:r>
            <a:r>
              <a:rPr lang="en-US" dirty="0" err="1" smtClean="0"/>
              <a:t>ecapes</a:t>
            </a:r>
            <a:r>
              <a:rPr lang="en-US" dirty="0" smtClean="0"/>
              <a:t> Mr. </a:t>
            </a:r>
            <a:r>
              <a:rPr lang="en-US" dirty="0" err="1" smtClean="0"/>
              <a:t>Ocax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22291" y="3696325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893685" y="4613708"/>
            <a:ext cx="230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Famiy</a:t>
            </a:r>
            <a:r>
              <a:rPr lang="en-US" dirty="0" smtClean="0"/>
              <a:t> runs out of food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9659" y="3314433"/>
            <a:ext cx="6726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89175" y="2942272"/>
            <a:ext cx="21968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Lungwort and Poppy go to ask Mr. </a:t>
            </a:r>
            <a:r>
              <a:rPr lang="en-US" dirty="0" err="1" smtClean="0"/>
              <a:t>Ocax</a:t>
            </a:r>
            <a:r>
              <a:rPr lang="en-US" dirty="0" smtClean="0"/>
              <a:t>  permission to move to New House. 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Ocax</a:t>
            </a:r>
            <a:r>
              <a:rPr lang="en-US" dirty="0" smtClean="0"/>
              <a:t> says no.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22341" y="2626520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15" name="TextBox 14"/>
          <p:cNvSpPr txBox="1"/>
          <p:nvPr/>
        </p:nvSpPr>
        <p:spPr>
          <a:xfrm>
            <a:off x="3015565" y="3312460"/>
            <a:ext cx="262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Poppy decides to go to New House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95120" y="2026356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18" name="TextBox 17"/>
          <p:cNvSpPr txBox="1"/>
          <p:nvPr/>
        </p:nvSpPr>
        <p:spPr>
          <a:xfrm>
            <a:off x="2186739" y="2688075"/>
            <a:ext cx="145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Meets </a:t>
            </a:r>
            <a:r>
              <a:rPr lang="en-US" dirty="0" err="1" smtClean="0"/>
              <a:t>Ereth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flipH="1">
            <a:off x="3640211" y="1518322"/>
            <a:ext cx="4544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29" name="TextBox 28"/>
          <p:cNvSpPr txBox="1"/>
          <p:nvPr/>
        </p:nvSpPr>
        <p:spPr>
          <a:xfrm>
            <a:off x="1863222" y="2157295"/>
            <a:ext cx="1988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Gets to New House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42669" y="1181725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31" name="TextBox 30"/>
          <p:cNvSpPr txBox="1"/>
          <p:nvPr/>
        </p:nvSpPr>
        <p:spPr>
          <a:xfrm>
            <a:off x="4253871" y="952333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32" name="TextBox 31"/>
          <p:cNvSpPr txBox="1"/>
          <p:nvPr/>
        </p:nvSpPr>
        <p:spPr>
          <a:xfrm>
            <a:off x="656837" y="1646045"/>
            <a:ext cx="383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Meets George and finds out owl is fake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93008" y="2557355"/>
            <a:ext cx="2263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Ereth</a:t>
            </a:r>
            <a:r>
              <a:rPr lang="en-US" dirty="0" smtClean="0"/>
              <a:t> can now get salt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876800" y="1758484"/>
            <a:ext cx="572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35" name="TextBox 34"/>
          <p:cNvSpPr txBox="1"/>
          <p:nvPr/>
        </p:nvSpPr>
        <p:spPr>
          <a:xfrm flipH="1">
            <a:off x="5415963" y="2439025"/>
            <a:ext cx="6054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36" name="TextBox 35"/>
          <p:cNvSpPr txBox="1"/>
          <p:nvPr/>
        </p:nvSpPr>
        <p:spPr>
          <a:xfrm>
            <a:off x="5718685" y="3029744"/>
            <a:ext cx="2903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Poppy announces news to</a:t>
            </a:r>
          </a:p>
          <a:p>
            <a:r>
              <a:rPr lang="en-US" dirty="0" smtClean="0"/>
              <a:t>Her family and they move to </a:t>
            </a:r>
          </a:p>
          <a:p>
            <a:r>
              <a:rPr lang="en-US" dirty="0" smtClean="0"/>
              <a:t>New House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021407" y="3351824"/>
            <a:ext cx="8835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.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670979" y="4835934"/>
            <a:ext cx="29508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Poppy marries Rye, they have</a:t>
            </a:r>
          </a:p>
          <a:p>
            <a:r>
              <a:rPr lang="en-US" dirty="0" smtClean="0"/>
              <a:t>11 children, and they dance </a:t>
            </a:r>
          </a:p>
          <a:p>
            <a:r>
              <a:rPr lang="en-US" dirty="0" smtClean="0"/>
              <a:t>Under a nut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48" y="-1"/>
            <a:ext cx="915578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Bernard MT Condensed" panose="02050806060905020404" pitchFamily="18" charset="0"/>
              </a:rPr>
              <a:t>Some Main Characters</a:t>
            </a:r>
            <a:endParaRPr lang="en-US" b="1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626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43CCCF"/>
                </a:solidFill>
              </a:rPr>
              <a:t>    </a:t>
            </a:r>
            <a:r>
              <a:rPr lang="en-US" dirty="0" smtClean="0">
                <a:solidFill>
                  <a:srgbClr val="43CCCF"/>
                </a:solidFill>
                <a:latin typeface="Bernard MT Condensed" panose="020508060609050204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  Poppy              </a:t>
            </a:r>
            <a:r>
              <a:rPr lang="en-US" dirty="0" err="1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Poppy</a:t>
            </a:r>
            <a:r>
              <a:rPr lang="en-US" dirty="0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 is a sweet little deer                               mouse that stands up for what she believes in and killed Mr. </a:t>
            </a:r>
            <a:r>
              <a:rPr lang="en-US" dirty="0" err="1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Ocax</a:t>
            </a:r>
            <a:r>
              <a:rPr lang="en-US" dirty="0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   </a:t>
            </a:r>
          </a:p>
          <a:p>
            <a:pPr marL="0" indent="0">
              <a:buNone/>
            </a:pPr>
            <a:r>
              <a:rPr lang="en-US" dirty="0">
                <a:latin typeface="Bernard MT Condensed" panose="02050806060905020404" pitchFamily="18" charset="0"/>
              </a:rPr>
              <a:t> </a:t>
            </a:r>
            <a:r>
              <a:rPr lang="en-US" dirty="0" smtClean="0">
                <a:latin typeface="Bernard MT Condensed" panose="02050806060905020404" pitchFamily="18" charset="0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Ragweed</a:t>
            </a:r>
            <a:r>
              <a:rPr lang="en-US" dirty="0" smtClean="0">
                <a:latin typeface="Bernard MT Condensed" panose="02050806060905020404" pitchFamily="18" charset="0"/>
              </a:rPr>
              <a:t>                </a:t>
            </a:r>
            <a:r>
              <a:rPr lang="en-US" dirty="0" err="1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Ragweed</a:t>
            </a:r>
            <a:r>
              <a:rPr lang="en-US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 is a careless and curios golden mouse. He was Poppy’s boyfriend but was killed by Mr. </a:t>
            </a:r>
            <a:r>
              <a:rPr lang="en-US" dirty="0" err="1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Ocax</a:t>
            </a:r>
            <a:r>
              <a:rPr lang="en-US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       </a:t>
            </a:r>
            <a:r>
              <a:rPr lang="en-US" dirty="0" smtClean="0">
                <a:solidFill>
                  <a:srgbClr val="7030A0"/>
                </a:solidFill>
                <a:latin typeface="Bernard MT Condensed" panose="02050806060905020404" pitchFamily="18" charset="0"/>
              </a:rPr>
              <a:t>Mr. </a:t>
            </a:r>
            <a:r>
              <a:rPr lang="en-US" dirty="0" err="1" smtClean="0">
                <a:solidFill>
                  <a:srgbClr val="7030A0"/>
                </a:solidFill>
                <a:latin typeface="Bernard MT Condensed" panose="02050806060905020404" pitchFamily="18" charset="0"/>
              </a:rPr>
              <a:t>Ocax</a:t>
            </a:r>
            <a:r>
              <a:rPr lang="en-US" dirty="0" smtClean="0">
                <a:solidFill>
                  <a:srgbClr val="7030A0"/>
                </a:solidFill>
                <a:latin typeface="Bernard MT Condensed" panose="02050806060905020404" pitchFamily="18" charset="0"/>
              </a:rPr>
              <a:t>             Mr. </a:t>
            </a:r>
            <a:r>
              <a:rPr lang="en-US" dirty="0" err="1" smtClean="0">
                <a:solidFill>
                  <a:srgbClr val="7030A0"/>
                </a:solidFill>
                <a:latin typeface="Bernard MT Condensed" panose="02050806060905020404" pitchFamily="18" charset="0"/>
              </a:rPr>
              <a:t>Ocax</a:t>
            </a:r>
            <a:r>
              <a:rPr lang="en-US" dirty="0" smtClean="0">
                <a:solidFill>
                  <a:srgbClr val="7030A0"/>
                </a:solidFill>
                <a:latin typeface="Bernard MT Condensed" panose="02050806060905020404" pitchFamily="18" charset="0"/>
              </a:rPr>
              <a:t> claimed that he was the ruler of </a:t>
            </a:r>
            <a:r>
              <a:rPr lang="en-US" dirty="0" err="1" smtClean="0">
                <a:solidFill>
                  <a:srgbClr val="7030A0"/>
                </a:solidFill>
                <a:latin typeface="Bernard MT Condensed" panose="02050806060905020404" pitchFamily="18" charset="0"/>
              </a:rPr>
              <a:t>Dimwood</a:t>
            </a:r>
            <a:r>
              <a:rPr lang="en-US" dirty="0" smtClean="0">
                <a:solidFill>
                  <a:srgbClr val="7030A0"/>
                </a:solidFill>
                <a:latin typeface="Bernard MT Condensed" panose="02050806060905020404" pitchFamily="18" charset="0"/>
              </a:rPr>
              <a:t> Forest and that he </a:t>
            </a:r>
            <a:r>
              <a:rPr lang="en-US" dirty="0" err="1" smtClean="0">
                <a:solidFill>
                  <a:srgbClr val="7030A0"/>
                </a:solidFill>
                <a:latin typeface="Bernard MT Condensed" panose="02050806060905020404" pitchFamily="18" charset="0"/>
              </a:rPr>
              <a:t>portected</a:t>
            </a:r>
            <a:r>
              <a:rPr lang="en-US" dirty="0" smtClean="0">
                <a:solidFill>
                  <a:srgbClr val="7030A0"/>
                </a:solidFill>
                <a:latin typeface="Bernard MT Condensed" panose="02050806060905020404" pitchFamily="18" charset="0"/>
              </a:rPr>
              <a:t> mice, but really he did the opposite. He was also afraid of a fake owl in New House. 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133600" y="1676400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736966" y="3027635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622804" y="4350327"/>
            <a:ext cx="820051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0"/>
            <a:ext cx="1939636" cy="15724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25" y="5652655"/>
            <a:ext cx="246697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64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-27709"/>
            <a:ext cx="9171709" cy="68787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anose="02050806060905020404" pitchFamily="18" charset="0"/>
              </a:rPr>
              <a:t>More Main Characters </a:t>
            </a:r>
            <a:endParaRPr lang="en-US" b="1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4000" dirty="0" smtClean="0"/>
              <a:t>      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Ereth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              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Ereth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 was a vegetarian porcupine that wanted the slat lick very badly. He helped Poppy get to New House and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Mr.Ocax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 is scared of him.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smtClean="0">
                <a:latin typeface="Bernard MT Condensed" panose="02050806060905020404" pitchFamily="18" charset="0"/>
              </a:rPr>
              <a:t>      </a:t>
            </a:r>
            <a:r>
              <a:rPr lang="en-US" sz="4000" dirty="0" smtClean="0">
                <a:solidFill>
                  <a:srgbClr val="FF0066"/>
                </a:solidFill>
                <a:latin typeface="Bernard MT Condensed" panose="02050806060905020404" pitchFamily="18" charset="0"/>
              </a:rPr>
              <a:t>Lungwort                 </a:t>
            </a:r>
            <a:r>
              <a:rPr lang="en-US" sz="4000" dirty="0" err="1" smtClean="0">
                <a:solidFill>
                  <a:srgbClr val="FF0066"/>
                </a:solidFill>
                <a:latin typeface="Bernard MT Condensed" panose="02050806060905020404" pitchFamily="18" charset="0"/>
              </a:rPr>
              <a:t>Lungwort</a:t>
            </a:r>
            <a:r>
              <a:rPr lang="en-US" sz="4000" dirty="0" smtClean="0">
                <a:solidFill>
                  <a:srgbClr val="FF0066"/>
                </a:solidFill>
                <a:latin typeface="Bernard MT Condensed" panose="02050806060905020404" pitchFamily="18" charset="0"/>
              </a:rPr>
              <a:t> is Poppy’s father and he only believes in what </a:t>
            </a:r>
            <a:r>
              <a:rPr lang="en-US" sz="4000" b="1" u="sng" dirty="0" smtClean="0">
                <a:solidFill>
                  <a:srgbClr val="FF0066"/>
                </a:solidFill>
                <a:latin typeface="Bernard MT Condensed" panose="02050806060905020404" pitchFamily="18" charset="0"/>
              </a:rPr>
              <a:t>HE</a:t>
            </a:r>
            <a:r>
              <a:rPr lang="en-US" sz="4000" dirty="0" smtClean="0">
                <a:solidFill>
                  <a:srgbClr val="FF0066"/>
                </a:solidFill>
                <a:latin typeface="Bernard MT Condensed" panose="02050806060905020404" pitchFamily="18" charset="0"/>
              </a:rPr>
              <a:t> says. </a:t>
            </a:r>
            <a:endParaRPr lang="en-US" sz="4000" dirty="0">
              <a:solidFill>
                <a:srgbClr val="FF0066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807347" y="1670442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581400" y="4038600"/>
            <a:ext cx="1143000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664" y="5150479"/>
            <a:ext cx="3228109" cy="169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5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Theme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Vladimir Script" panose="03050402040407070305" pitchFamily="66" charset="0"/>
              </a:rPr>
              <a:t>            </a:t>
            </a:r>
            <a:r>
              <a:rPr lang="en-US" dirty="0" smtClean="0">
                <a:solidFill>
                  <a:srgbClr val="FFFF00"/>
                </a:solidFill>
                <a:latin typeface="Vladimir Script" panose="03050402040407070305" pitchFamily="66" charset="0"/>
              </a:rPr>
              <a:t>    </a:t>
            </a:r>
            <a:r>
              <a:rPr lang="en-US" sz="3600" dirty="0" smtClean="0">
                <a:solidFill>
                  <a:srgbClr val="FFFF00"/>
                </a:solidFill>
                <a:latin typeface="Vladimir Script" panose="03050402040407070305" pitchFamily="66" charset="0"/>
              </a:rPr>
              <a:t>“stand up for what you believe in”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</a:t>
            </a:r>
            <a:r>
              <a:rPr lang="en-US" b="1" dirty="0" smtClean="0"/>
              <a:t>PROVE IT!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Bernard MT Condensed" panose="02050806060905020404" pitchFamily="18" charset="0"/>
              </a:rPr>
              <a:t> I think </a:t>
            </a:r>
            <a:r>
              <a:rPr lang="en-US" i="1" dirty="0" smtClean="0">
                <a:solidFill>
                  <a:srgbClr val="FFFF00"/>
                </a:solidFill>
                <a:latin typeface="Bernard MT Condensed" panose="02050806060905020404" pitchFamily="18" charset="0"/>
              </a:rPr>
              <a:t>Poppy</a:t>
            </a:r>
            <a:r>
              <a:rPr lang="en-US" dirty="0" smtClean="0">
                <a:solidFill>
                  <a:srgbClr val="FFFF00"/>
                </a:solidFill>
                <a:latin typeface="Bernard MT Condensed" panose="02050806060905020404" pitchFamily="18" charset="0"/>
              </a:rPr>
              <a:t>’s theme is to stand up for what you believe in because Poppy stood up to Mr. </a:t>
            </a:r>
            <a:r>
              <a:rPr lang="en-US" dirty="0" err="1" smtClean="0">
                <a:solidFill>
                  <a:srgbClr val="FFFF00"/>
                </a:solidFill>
                <a:latin typeface="Bernard MT Condensed" panose="02050806060905020404" pitchFamily="18" charset="0"/>
              </a:rPr>
              <a:t>Ocax</a:t>
            </a:r>
            <a:r>
              <a:rPr lang="en-US" dirty="0" smtClean="0">
                <a:solidFill>
                  <a:srgbClr val="FFFF00"/>
                </a:solidFill>
                <a:latin typeface="Bernard MT Condensed" panose="02050806060905020404" pitchFamily="18" charset="0"/>
              </a:rPr>
              <a:t> (her enemy) because she truly believed there was something suspicious in New House.</a:t>
            </a:r>
            <a:endParaRPr lang="en-US" dirty="0">
              <a:solidFill>
                <a:srgbClr val="FFFF00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731817"/>
            <a:ext cx="1759529" cy="263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2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anose="02050806060905020404" pitchFamily="18" charset="0"/>
              </a:rPr>
              <a:t>Conflicts and Resolutions</a:t>
            </a:r>
            <a:endParaRPr lang="en-US" b="1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73074"/>
              </p:ext>
            </p:extLst>
          </p:nvPr>
        </p:nvGraphicFramePr>
        <p:xfrm>
          <a:off x="1066800" y="1600200"/>
          <a:ext cx="6934200" cy="419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7100"/>
                <a:gridCol w="3467100"/>
              </a:tblGrid>
              <a:tr h="13970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nard MT Condensed" panose="02050806060905020404" pitchFamily="18" charset="0"/>
                        </a:rPr>
                        <a:t>mice</a:t>
                      </a:r>
                      <a:r>
                        <a:rPr lang="en-US" sz="2400" b="1" baseline="0" dirty="0" smtClean="0">
                          <a:latin typeface="Bernard MT Condensed" panose="02050806060905020404" pitchFamily="18" charset="0"/>
                        </a:rPr>
                        <a:t> have to ask for permission to go to lots of places</a:t>
                      </a:r>
                      <a:endParaRPr lang="en-US" sz="2400" b="1" dirty="0" smtClean="0">
                        <a:latin typeface="Bernard MT Condensed" panose="020508060609050204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nard MT Condensed" panose="02050806060905020404" pitchFamily="18" charset="0"/>
                        </a:rPr>
                        <a:t> Mr.</a:t>
                      </a:r>
                      <a:r>
                        <a:rPr lang="en-US" sz="2400" b="1" baseline="0" dirty="0" smtClean="0">
                          <a:latin typeface="Bernard MT Condensed" panose="020508060609050204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Bernard MT Condensed" panose="02050806060905020404" pitchFamily="18" charset="0"/>
                        </a:rPr>
                        <a:t>Ocax</a:t>
                      </a:r>
                      <a:r>
                        <a:rPr lang="en-US" sz="2400" b="1" baseline="0" dirty="0" smtClean="0">
                          <a:latin typeface="Bernard MT Condensed" panose="02050806060905020404" pitchFamily="18" charset="0"/>
                        </a:rPr>
                        <a:t> dies</a:t>
                      </a:r>
                      <a:endParaRPr lang="en-US" sz="2400" b="1" dirty="0">
                        <a:latin typeface="Bernard MT Condensed" panose="02050806060905020404" pitchFamily="18" charset="0"/>
                      </a:endParaRPr>
                    </a:p>
                  </a:txBody>
                  <a:tcPr/>
                </a:tc>
              </a:tr>
              <a:tr h="13970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nard MT Condensed" panose="02050806060905020404" pitchFamily="18" charset="0"/>
                        </a:rPr>
                        <a:t>Poppy makes a deal to</a:t>
                      </a:r>
                      <a:r>
                        <a:rPr lang="en-US" sz="2400" b="1" baseline="0" dirty="0" smtClean="0">
                          <a:latin typeface="Bernard MT Condensed" panose="020508060609050204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Bernard MT Condensed" panose="02050806060905020404" pitchFamily="18" charset="0"/>
                        </a:rPr>
                        <a:t>Ereth</a:t>
                      </a:r>
                      <a:r>
                        <a:rPr lang="en-US" sz="2400" b="1" baseline="0" dirty="0" smtClean="0">
                          <a:latin typeface="Bernard MT Condensed" panose="02050806060905020404" pitchFamily="18" charset="0"/>
                        </a:rPr>
                        <a:t> to give him salt from the salt lick</a:t>
                      </a:r>
                      <a:endParaRPr lang="en-US" sz="2400" b="1" dirty="0">
                        <a:latin typeface="Bernard MT Condensed" panose="020508060609050204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nard MT Condensed" panose="02050806060905020404" pitchFamily="18" charset="0"/>
                        </a:rPr>
                        <a:t>Mr.</a:t>
                      </a:r>
                      <a:r>
                        <a:rPr lang="en-US" sz="2400" b="1" baseline="0" dirty="0" smtClean="0">
                          <a:latin typeface="Bernard MT Condensed" panose="020508060609050204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Bernard MT Condensed" panose="02050806060905020404" pitchFamily="18" charset="0"/>
                        </a:rPr>
                        <a:t>Ocax</a:t>
                      </a:r>
                      <a:r>
                        <a:rPr lang="en-US" sz="2400" b="1" baseline="0" dirty="0" smtClean="0">
                          <a:latin typeface="Bernard MT Condensed" panose="02050806060905020404" pitchFamily="18" charset="0"/>
                        </a:rPr>
                        <a:t> bumps into the salt lick, making it fall into chunks on the ground</a:t>
                      </a:r>
                      <a:endParaRPr lang="en-US" sz="2400" b="1" dirty="0">
                        <a:latin typeface="Bernard MT Condensed" panose="02050806060905020404" pitchFamily="18" charset="0"/>
                      </a:endParaRPr>
                    </a:p>
                  </a:txBody>
                  <a:tcPr/>
                </a:tc>
              </a:tr>
              <a:tr h="13970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nard MT Condensed" panose="02050806060905020404" pitchFamily="18" charset="0"/>
                        </a:rPr>
                        <a:t>family runs out of food and they can’t go to New House</a:t>
                      </a:r>
                      <a:endParaRPr lang="en-US" sz="2400" b="1" dirty="0">
                        <a:latin typeface="Bernard MT Condensed" panose="020508060609050204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nard MT Condensed" panose="02050806060905020404" pitchFamily="18" charset="0"/>
                        </a:rPr>
                        <a:t>Mr. </a:t>
                      </a:r>
                      <a:r>
                        <a:rPr lang="en-US" sz="2400" b="1" dirty="0" err="1" smtClean="0">
                          <a:latin typeface="Bernard MT Condensed" panose="02050806060905020404" pitchFamily="18" charset="0"/>
                        </a:rPr>
                        <a:t>Ocax</a:t>
                      </a:r>
                      <a:r>
                        <a:rPr lang="en-US" sz="2400" b="1" dirty="0" smtClean="0">
                          <a:latin typeface="Bernard MT Condensed" panose="02050806060905020404" pitchFamily="18" charset="0"/>
                        </a:rPr>
                        <a:t> dies</a:t>
                      </a:r>
                      <a:endParaRPr lang="en-US" sz="2400" b="1" dirty="0">
                        <a:latin typeface="Bernard MT Condensed" panose="020508060609050204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06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Bernard MT Condensed" panose="02050806060905020404" pitchFamily="18" charset="0"/>
              </a:rPr>
              <a:t>My Personal Reflectio</a:t>
            </a:r>
            <a:r>
              <a:rPr lang="en-US" dirty="0">
                <a:solidFill>
                  <a:srgbClr val="00B0F0"/>
                </a:solidFill>
                <a:latin typeface="Bernard MT Condensed" panose="02050806060905020404" pitchFamily="18" charset="0"/>
              </a:rPr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963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Bernard MT Condensed" panose="02050806060905020404" pitchFamily="18" charset="0"/>
              </a:rPr>
              <a:t>      I liked the book </a:t>
            </a:r>
            <a:r>
              <a:rPr lang="en-US" i="1" dirty="0" smtClean="0">
                <a:solidFill>
                  <a:srgbClr val="00B0F0"/>
                </a:solidFill>
                <a:latin typeface="Bernard MT Condensed" panose="02050806060905020404" pitchFamily="18" charset="0"/>
              </a:rPr>
              <a:t>Poppy </a:t>
            </a:r>
            <a:r>
              <a:rPr lang="en-US" dirty="0" smtClean="0">
                <a:solidFill>
                  <a:srgbClr val="00B0F0"/>
                </a:solidFill>
                <a:latin typeface="Bernard MT Condensed" panose="02050806060905020404" pitchFamily="18" charset="0"/>
              </a:rPr>
              <a:t>because it made me want to read more. Every time we stopped reading I would always have the urge to flip the page and read more. Also, it has a lot of interesting details that make you clearly see what’s happening in your mind. I don’t really know what would make the book better. I don’t think its perfect, but I don’t really know what it was lacking. I would recommend this book to someone who likes a thorough description of something or to someone who likes animals. </a:t>
            </a:r>
            <a:r>
              <a:rPr lang="en-US" dirty="0" smtClean="0">
                <a:solidFill>
                  <a:srgbClr val="00B0F0"/>
                </a:solidFill>
                <a:latin typeface="Bernard MT Condensed" panose="02050806060905020404" pitchFamily="18" charset="0"/>
                <a:sym typeface="Wingdings" panose="05000000000000000000" pitchFamily="2" charset="2"/>
              </a:rPr>
              <a:t></a:t>
            </a:r>
            <a:endParaRPr lang="en-US" i="1" dirty="0">
              <a:solidFill>
                <a:srgbClr val="00B0F0"/>
              </a:solidFill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72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2000" dirty="0" smtClean="0">
                <a:latin typeface="Bernard MT Condensed" panose="02050806060905020404" pitchFamily="18" charset="0"/>
              </a:rPr>
              <a:t>Thanks for Watching!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516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Poppy by Avi</vt:lpstr>
      <vt:lpstr>PowerPoint Presentation</vt:lpstr>
      <vt:lpstr>Some Main Characters</vt:lpstr>
      <vt:lpstr>More Main Characters </vt:lpstr>
      <vt:lpstr>Theme</vt:lpstr>
      <vt:lpstr>Conflicts and Resolutions</vt:lpstr>
      <vt:lpstr>My Personal Reflection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Poppy by Avi</dc:title>
  <dc:creator>Ana</dc:creator>
  <cp:lastModifiedBy>Windows User</cp:lastModifiedBy>
  <cp:revision>22</cp:revision>
  <dcterms:created xsi:type="dcterms:W3CDTF">2013-09-17T19:03:55Z</dcterms:created>
  <dcterms:modified xsi:type="dcterms:W3CDTF">2013-09-20T14:05:18Z</dcterms:modified>
</cp:coreProperties>
</file>